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30" r:id="rId1"/>
  </p:sldMasterIdLst>
  <p:notesMasterIdLst>
    <p:notesMasterId r:id="rId5"/>
  </p:notesMasterIdLst>
  <p:handoutMasterIdLst>
    <p:handoutMasterId r:id="rId6"/>
  </p:handoutMasterIdLst>
  <p:sldIdLst>
    <p:sldId id="443" r:id="rId2"/>
    <p:sldId id="440" r:id="rId3"/>
    <p:sldId id="536" r:id="rId4"/>
  </p:sldIdLst>
  <p:sldSz cx="9906000" cy="6858000" type="A4"/>
  <p:notesSz cx="9928225" cy="6797675"/>
  <p:custDataLst>
    <p:tags r:id="rId7"/>
  </p:custDataLst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Polo" pitchFamily="2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Polo" pitchFamily="2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Polo" pitchFamily="2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Polo" pitchFamily="2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Polo" pitchFamily="2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Polo" pitchFamily="2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Polo" pitchFamily="2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Polo" pitchFamily="2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Polo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90" autoAdjust="0"/>
    <p:restoredTop sz="95617" autoAdjust="0"/>
  </p:normalViewPr>
  <p:slideViewPr>
    <p:cSldViewPr>
      <p:cViewPr>
        <p:scale>
          <a:sx n="110" d="100"/>
          <a:sy n="110" d="100"/>
        </p:scale>
        <p:origin x="-576" y="-72"/>
      </p:cViewPr>
      <p:guideLst>
        <p:guide orient="horz" pos="4179"/>
        <p:guide orient="horz" pos="3939"/>
        <p:guide orient="horz" pos="1439"/>
        <p:guide orient="horz" pos="1198"/>
        <p:guide orient="horz" pos="718"/>
        <p:guide pos="3120"/>
        <p:guide pos="412"/>
        <p:guide pos="58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848"/>
    </p:cViewPr>
  </p:sorterViewPr>
  <p:gridSpacing cx="76330" cy="7633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116E07-56FA-40BA-ACA4-72D4D67FF750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8EA758-D0F1-4A7A-8367-AE47FD47D73A}">
      <dgm:prSet/>
      <dgm:spPr/>
      <dgm:t>
        <a:bodyPr/>
        <a:lstStyle/>
        <a:p>
          <a:pPr algn="just" rtl="0"/>
          <a:r>
            <a:rPr lang="ru-RU" dirty="0" smtClean="0"/>
            <a:t>МПС </a:t>
          </a:r>
          <a:r>
            <a:rPr lang="bg-BG" dirty="0" smtClean="0"/>
            <a:t>за търг</a:t>
          </a:r>
          <a:r>
            <a:rPr lang="ru-RU" dirty="0" smtClean="0"/>
            <a:t> </a:t>
          </a:r>
          <a:r>
            <a:rPr lang="ru-RU" dirty="0" err="1" smtClean="0"/>
            <a:t>собственост</a:t>
          </a:r>
          <a:r>
            <a:rPr lang="ru-RU" dirty="0" smtClean="0"/>
            <a:t> на</a:t>
          </a:r>
          <a:r>
            <a:rPr lang="en-US" dirty="0" smtClean="0"/>
            <a:t> </a:t>
          </a:r>
          <a:r>
            <a:rPr lang="ru-RU" dirty="0" smtClean="0"/>
            <a:t>ЕНЕРГО-ПРО Варна ЕАД</a:t>
          </a:r>
          <a:endParaRPr lang="en-US" dirty="0"/>
        </a:p>
      </dgm:t>
    </dgm:pt>
    <dgm:pt modelId="{A8CCF0A0-5FFF-4DDD-A825-04B15B43DC2B}" type="parTrans" cxnId="{6CCBBD66-E3C2-4DA8-906F-58F2F920FBB6}">
      <dgm:prSet/>
      <dgm:spPr/>
      <dgm:t>
        <a:bodyPr/>
        <a:lstStyle/>
        <a:p>
          <a:endParaRPr lang="en-US"/>
        </a:p>
      </dgm:t>
    </dgm:pt>
    <dgm:pt modelId="{158538DD-6F07-4FD3-A4BB-EF9237E5E051}" type="sibTrans" cxnId="{6CCBBD66-E3C2-4DA8-906F-58F2F920FBB6}">
      <dgm:prSet/>
      <dgm:spPr/>
      <dgm:t>
        <a:bodyPr/>
        <a:lstStyle/>
        <a:p>
          <a:endParaRPr lang="en-US"/>
        </a:p>
      </dgm:t>
    </dgm:pt>
    <dgm:pt modelId="{34376BA4-01BB-4791-B4AC-92863F0C2D0B}" type="pres">
      <dgm:prSet presAssocID="{59116E07-56FA-40BA-ACA4-72D4D67FF75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0A1935A-45E3-476E-B5B9-DAD8FA35B4B9}" type="pres">
      <dgm:prSet presAssocID="{F68EA758-D0F1-4A7A-8367-AE47FD47D73A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CBBD66-E3C2-4DA8-906F-58F2F920FBB6}" srcId="{59116E07-56FA-40BA-ACA4-72D4D67FF750}" destId="{F68EA758-D0F1-4A7A-8367-AE47FD47D73A}" srcOrd="0" destOrd="0" parTransId="{A8CCF0A0-5FFF-4DDD-A825-04B15B43DC2B}" sibTransId="{158538DD-6F07-4FD3-A4BB-EF9237E5E051}"/>
    <dgm:cxn modelId="{8CFC3838-44BD-412A-B8B7-BCB17A894E10}" type="presOf" srcId="{F68EA758-D0F1-4A7A-8367-AE47FD47D73A}" destId="{40A1935A-45E3-476E-B5B9-DAD8FA35B4B9}" srcOrd="0" destOrd="0" presId="urn:microsoft.com/office/officeart/2005/8/layout/process1"/>
    <dgm:cxn modelId="{FADAEA00-48FA-41A6-BB16-9FBD48FA3380}" type="presOf" srcId="{59116E07-56FA-40BA-ACA4-72D4D67FF750}" destId="{34376BA4-01BB-4791-B4AC-92863F0C2D0B}" srcOrd="0" destOrd="0" presId="urn:microsoft.com/office/officeart/2005/8/layout/process1"/>
    <dgm:cxn modelId="{3CA092BD-B73F-4397-9B98-B331851632B9}" type="presParOf" srcId="{34376BA4-01BB-4791-B4AC-92863F0C2D0B}" destId="{40A1935A-45E3-476E-B5B9-DAD8FA35B4B9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D55C93-8625-45A4-82D9-846FE2C83D9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2536A2-56C2-4C43-B54F-DB015DD0B6D1}">
      <dgm:prSet custT="1"/>
      <dgm:spPr/>
      <dgm:t>
        <a:bodyPr/>
        <a:lstStyle/>
        <a:p>
          <a:pPr algn="ctr" rtl="0"/>
          <a:r>
            <a:rPr lang="bg-BG" sz="1800" b="1" dirty="0" smtClean="0"/>
            <a:t>МПС предложено </a:t>
          </a:r>
          <a:r>
            <a:rPr lang="bg-BG" sz="1800" b="1" dirty="0" smtClean="0"/>
            <a:t>за </a:t>
          </a:r>
          <a:r>
            <a:rPr lang="bg-BG" sz="1800" b="1" dirty="0" smtClean="0"/>
            <a:t>публична </a:t>
          </a:r>
          <a:r>
            <a:rPr lang="bg-BG" sz="1800" b="1" dirty="0" smtClean="0"/>
            <a:t>продажба</a:t>
          </a:r>
        </a:p>
      </dgm:t>
    </dgm:pt>
    <dgm:pt modelId="{FA7D9A4C-0FC7-433A-94DA-4B2833277C9A}" type="parTrans" cxnId="{DA814621-778B-495D-B53F-8C402F8CB117}">
      <dgm:prSet/>
      <dgm:spPr/>
      <dgm:t>
        <a:bodyPr/>
        <a:lstStyle/>
        <a:p>
          <a:endParaRPr lang="en-US"/>
        </a:p>
      </dgm:t>
    </dgm:pt>
    <dgm:pt modelId="{44F48A3A-FE67-49D9-8EEE-592BBAEB6ED9}" type="sibTrans" cxnId="{DA814621-778B-495D-B53F-8C402F8CB117}">
      <dgm:prSet/>
      <dgm:spPr/>
      <dgm:t>
        <a:bodyPr/>
        <a:lstStyle/>
        <a:p>
          <a:endParaRPr lang="en-US"/>
        </a:p>
      </dgm:t>
    </dgm:pt>
    <dgm:pt modelId="{C9B3CCF0-DF80-4794-99F2-C87C586EE727}" type="pres">
      <dgm:prSet presAssocID="{EED55C93-8625-45A4-82D9-846FE2C83D9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2E9174-0315-43C2-82C6-2BD9B6024910}" type="pres">
      <dgm:prSet presAssocID="{B62536A2-56C2-4C43-B54F-DB015DD0B6D1}" presName="parentText" presStyleLbl="node1" presStyleIdx="0" presStyleCnt="1" custScaleX="98129" custScaleY="6900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BB40EC-C350-4662-AE53-9F277E97147D}" type="presOf" srcId="{B62536A2-56C2-4C43-B54F-DB015DD0B6D1}" destId="{C32E9174-0315-43C2-82C6-2BD9B6024910}" srcOrd="0" destOrd="0" presId="urn:microsoft.com/office/officeart/2005/8/layout/vList2"/>
    <dgm:cxn modelId="{713B5B04-8309-4588-BAB8-11355BA0CC6C}" type="presOf" srcId="{EED55C93-8625-45A4-82D9-846FE2C83D9B}" destId="{C9B3CCF0-DF80-4794-99F2-C87C586EE727}" srcOrd="0" destOrd="0" presId="urn:microsoft.com/office/officeart/2005/8/layout/vList2"/>
    <dgm:cxn modelId="{DA814621-778B-495D-B53F-8C402F8CB117}" srcId="{EED55C93-8625-45A4-82D9-846FE2C83D9B}" destId="{B62536A2-56C2-4C43-B54F-DB015DD0B6D1}" srcOrd="0" destOrd="0" parTransId="{FA7D9A4C-0FC7-433A-94DA-4B2833277C9A}" sibTransId="{44F48A3A-FE67-49D9-8EEE-592BBAEB6ED9}"/>
    <dgm:cxn modelId="{6647C9F8-DC36-4D2C-B80A-452AE5269DEF}" type="presParOf" srcId="{C9B3CCF0-DF80-4794-99F2-C87C586EE727}" destId="{C32E9174-0315-43C2-82C6-2BD9B602491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164CDD-7391-41AD-8D41-6A25F78A126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20FEAD-B522-4803-BFB8-78F696F273B1}">
      <dgm:prSet custT="1"/>
      <dgm:spPr/>
      <dgm:t>
        <a:bodyPr/>
        <a:lstStyle/>
        <a:p>
          <a:pPr algn="ctr" rtl="0"/>
          <a:r>
            <a:rPr lang="bg-BG" sz="3100" b="1" dirty="0" smtClean="0"/>
            <a:t>Киа </a:t>
          </a:r>
          <a:r>
            <a:rPr lang="bg-BG" sz="3100" b="1" dirty="0" err="1" smtClean="0"/>
            <a:t>Прежио</a:t>
          </a:r>
          <a:r>
            <a:rPr lang="bg-BG" sz="3100" b="1" dirty="0" smtClean="0"/>
            <a:t> Рег. № В 0185 НС</a:t>
          </a:r>
          <a:endParaRPr lang="en-US" sz="3100" dirty="0"/>
        </a:p>
      </dgm:t>
    </dgm:pt>
    <dgm:pt modelId="{FB9F7FA3-94FF-44D6-AB61-6ECD679014ED}" type="parTrans" cxnId="{54875324-20C2-4F0C-820A-4F69658DF8DE}">
      <dgm:prSet/>
      <dgm:spPr/>
      <dgm:t>
        <a:bodyPr/>
        <a:lstStyle/>
        <a:p>
          <a:endParaRPr lang="en-US"/>
        </a:p>
      </dgm:t>
    </dgm:pt>
    <dgm:pt modelId="{66CEB0B3-8623-4A28-A1E6-4A548DCB82FA}" type="sibTrans" cxnId="{54875324-20C2-4F0C-820A-4F69658DF8DE}">
      <dgm:prSet/>
      <dgm:spPr/>
      <dgm:t>
        <a:bodyPr/>
        <a:lstStyle/>
        <a:p>
          <a:endParaRPr lang="en-US"/>
        </a:p>
      </dgm:t>
    </dgm:pt>
    <dgm:pt modelId="{BDEC02D4-32B4-4F9C-8FFB-885CE245F341}" type="pres">
      <dgm:prSet presAssocID="{1F164CDD-7391-41AD-8D41-6A25F78A126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9BBDF2-CEFD-4E6D-8B2F-69F8B5AD0E27}" type="pres">
      <dgm:prSet presAssocID="{8420FEAD-B522-4803-BFB8-78F696F273B1}" presName="parentText" presStyleLbl="node1" presStyleIdx="0" presStyleCnt="1" custLinFactNeighborX="-17544" custLinFactNeighborY="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875324-20C2-4F0C-820A-4F69658DF8DE}" srcId="{1F164CDD-7391-41AD-8D41-6A25F78A1264}" destId="{8420FEAD-B522-4803-BFB8-78F696F273B1}" srcOrd="0" destOrd="0" parTransId="{FB9F7FA3-94FF-44D6-AB61-6ECD679014ED}" sibTransId="{66CEB0B3-8623-4A28-A1E6-4A548DCB82FA}"/>
    <dgm:cxn modelId="{8A478D4A-BF26-434A-8FFD-0E2F3962744F}" type="presOf" srcId="{8420FEAD-B522-4803-BFB8-78F696F273B1}" destId="{839BBDF2-CEFD-4E6D-8B2F-69F8B5AD0E27}" srcOrd="0" destOrd="0" presId="urn:microsoft.com/office/officeart/2005/8/layout/vList2"/>
    <dgm:cxn modelId="{36B76AF3-94BE-4D2B-BFDF-8A5CA91BCD5D}" type="presOf" srcId="{1F164CDD-7391-41AD-8D41-6A25F78A1264}" destId="{BDEC02D4-32B4-4F9C-8FFB-885CE245F341}" srcOrd="0" destOrd="0" presId="urn:microsoft.com/office/officeart/2005/8/layout/vList2"/>
    <dgm:cxn modelId="{5F7F6393-8A8A-41D0-93D8-A28AC616A47F}" type="presParOf" srcId="{BDEC02D4-32B4-4F9C-8FFB-885CE245F341}" destId="{839BBDF2-CEFD-4E6D-8B2F-69F8B5AD0E2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01041A4-3045-4484-84F5-97B765C1FBE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0211583-2BCA-4A95-9077-8B76DF757FF3}">
      <dgm:prSet custT="1"/>
      <dgm:spPr/>
      <dgm:t>
        <a:bodyPr/>
        <a:lstStyle/>
        <a:p>
          <a:pPr rtl="0"/>
          <a:r>
            <a:rPr lang="bg-BG" sz="1400" b="1" dirty="0" smtClean="0"/>
            <a:t>Цена:</a:t>
          </a:r>
          <a:r>
            <a:rPr lang="en-US" sz="1400" b="1" dirty="0" smtClean="0"/>
            <a:t> 2 470 </a:t>
          </a:r>
          <a:r>
            <a:rPr lang="bg-BG" sz="1400" b="1" dirty="0" smtClean="0"/>
            <a:t>(лв.без ДДС)</a:t>
          </a:r>
          <a:endParaRPr lang="en-US" sz="1400" dirty="0"/>
        </a:p>
      </dgm:t>
    </dgm:pt>
    <dgm:pt modelId="{16441E35-FFD5-4FDC-B129-9F4C94742543}" type="parTrans" cxnId="{F8190D0F-BFBB-48EE-8FDF-D542589EAE27}">
      <dgm:prSet/>
      <dgm:spPr/>
      <dgm:t>
        <a:bodyPr/>
        <a:lstStyle/>
        <a:p>
          <a:endParaRPr lang="en-US" sz="1400"/>
        </a:p>
      </dgm:t>
    </dgm:pt>
    <dgm:pt modelId="{C6998197-E85A-45FE-9B7F-00BE89644862}" type="sibTrans" cxnId="{F8190D0F-BFBB-48EE-8FDF-D542589EAE27}">
      <dgm:prSet/>
      <dgm:spPr/>
      <dgm:t>
        <a:bodyPr/>
        <a:lstStyle/>
        <a:p>
          <a:endParaRPr lang="en-US" sz="1400"/>
        </a:p>
      </dgm:t>
    </dgm:pt>
    <dgm:pt modelId="{6EA7124E-A77D-4E27-B1F4-CDABEFC942C7}">
      <dgm:prSet custT="1"/>
      <dgm:spPr/>
      <dgm:t>
        <a:bodyPr/>
        <a:lstStyle/>
        <a:p>
          <a:pPr rtl="0"/>
          <a:r>
            <a:rPr lang="bg-BG" sz="1400" b="1" dirty="0" smtClean="0"/>
            <a:t>Година на производство -  2004 г.</a:t>
          </a:r>
          <a:endParaRPr lang="en-US" sz="1400" dirty="0"/>
        </a:p>
      </dgm:t>
    </dgm:pt>
    <dgm:pt modelId="{B123DA9A-E8AA-477C-B5F6-0A9837E4906E}" type="parTrans" cxnId="{B6E106DA-E704-4840-9912-36BE527812AE}">
      <dgm:prSet/>
      <dgm:spPr/>
      <dgm:t>
        <a:bodyPr/>
        <a:lstStyle/>
        <a:p>
          <a:endParaRPr lang="en-US" sz="1400"/>
        </a:p>
      </dgm:t>
    </dgm:pt>
    <dgm:pt modelId="{4268E1FA-125C-4DF8-86EA-282FD1331B2A}" type="sibTrans" cxnId="{B6E106DA-E704-4840-9912-36BE527812AE}">
      <dgm:prSet/>
      <dgm:spPr/>
      <dgm:t>
        <a:bodyPr/>
        <a:lstStyle/>
        <a:p>
          <a:endParaRPr lang="en-US" sz="1400"/>
        </a:p>
      </dgm:t>
    </dgm:pt>
    <dgm:pt modelId="{634D467A-3838-4CF2-9B37-DC8A9E7B5761}">
      <dgm:prSet custT="1"/>
      <dgm:spPr/>
      <dgm:t>
        <a:bodyPr/>
        <a:lstStyle/>
        <a:p>
          <a:pPr rtl="0"/>
          <a:r>
            <a:rPr lang="bg-BG" sz="1400" b="1" smtClean="0"/>
            <a:t>Гориво – дизел</a:t>
          </a:r>
          <a:endParaRPr lang="en-US" sz="1400"/>
        </a:p>
      </dgm:t>
    </dgm:pt>
    <dgm:pt modelId="{CFFD46EB-7834-4204-AAFB-5551B0EB98FF}" type="parTrans" cxnId="{D62775EE-B6C8-4947-B4B4-2C9BE721646D}">
      <dgm:prSet/>
      <dgm:spPr/>
      <dgm:t>
        <a:bodyPr/>
        <a:lstStyle/>
        <a:p>
          <a:endParaRPr lang="en-US" sz="1400"/>
        </a:p>
      </dgm:t>
    </dgm:pt>
    <dgm:pt modelId="{429C3660-5481-406D-B1F9-7B77495A91B4}" type="sibTrans" cxnId="{D62775EE-B6C8-4947-B4B4-2C9BE721646D}">
      <dgm:prSet/>
      <dgm:spPr/>
      <dgm:t>
        <a:bodyPr/>
        <a:lstStyle/>
        <a:p>
          <a:endParaRPr lang="en-US" sz="1400"/>
        </a:p>
      </dgm:t>
    </dgm:pt>
    <dgm:pt modelId="{32D2F26A-B3FD-420E-9824-30E40B9D0C98}">
      <dgm:prSet custT="1"/>
      <dgm:spPr/>
      <dgm:t>
        <a:bodyPr/>
        <a:lstStyle/>
        <a:p>
          <a:pPr rtl="0"/>
          <a:r>
            <a:rPr lang="bg-BG" sz="1400" b="1" dirty="0" smtClean="0"/>
            <a:t>Кубатура – 2 665 куб.см.</a:t>
          </a:r>
          <a:endParaRPr lang="en-US" sz="1400" dirty="0"/>
        </a:p>
      </dgm:t>
    </dgm:pt>
    <dgm:pt modelId="{5F98CBCC-50A2-45A5-B8DF-66DBC39B5108}" type="parTrans" cxnId="{A46C1228-6D75-4D0B-B4C6-24C4B4032BD0}">
      <dgm:prSet/>
      <dgm:spPr/>
      <dgm:t>
        <a:bodyPr/>
        <a:lstStyle/>
        <a:p>
          <a:endParaRPr lang="en-US" sz="1400"/>
        </a:p>
      </dgm:t>
    </dgm:pt>
    <dgm:pt modelId="{2A56BEA9-1F78-4855-BDE2-2BC3825643D3}" type="sibTrans" cxnId="{A46C1228-6D75-4D0B-B4C6-24C4B4032BD0}">
      <dgm:prSet/>
      <dgm:spPr/>
      <dgm:t>
        <a:bodyPr/>
        <a:lstStyle/>
        <a:p>
          <a:endParaRPr lang="en-US" sz="1400"/>
        </a:p>
      </dgm:t>
    </dgm:pt>
    <dgm:pt modelId="{7A7BEA29-607E-40C8-BDC8-CFAA844AE4A2}">
      <dgm:prSet custT="1"/>
      <dgm:spPr/>
      <dgm:t>
        <a:bodyPr/>
        <a:lstStyle/>
        <a:p>
          <a:pPr rtl="0"/>
          <a:r>
            <a:rPr lang="bg-BG" sz="1400" b="1" dirty="0" smtClean="0"/>
            <a:t>Максимална мощност – 61 </a:t>
          </a:r>
          <a:r>
            <a:rPr lang="en-US" sz="1400" b="1" dirty="0" smtClean="0"/>
            <a:t>kW</a:t>
          </a:r>
          <a:endParaRPr lang="en-US" sz="1400" dirty="0"/>
        </a:p>
      </dgm:t>
    </dgm:pt>
    <dgm:pt modelId="{650FB08A-2E71-48B1-AD0C-6E7F5E1AAD0A}" type="parTrans" cxnId="{15474135-9FED-46A1-B7B4-AA553F014D27}">
      <dgm:prSet/>
      <dgm:spPr/>
      <dgm:t>
        <a:bodyPr/>
        <a:lstStyle/>
        <a:p>
          <a:endParaRPr lang="en-US" sz="1400"/>
        </a:p>
      </dgm:t>
    </dgm:pt>
    <dgm:pt modelId="{D7C2E74B-2F5F-46E7-8DFD-E1ADA030840E}" type="sibTrans" cxnId="{15474135-9FED-46A1-B7B4-AA553F014D27}">
      <dgm:prSet/>
      <dgm:spPr/>
      <dgm:t>
        <a:bodyPr/>
        <a:lstStyle/>
        <a:p>
          <a:endParaRPr lang="en-US" sz="1400"/>
        </a:p>
      </dgm:t>
    </dgm:pt>
    <dgm:pt modelId="{96571693-19BC-49A1-813B-E9BB3F7E02AC}">
      <dgm:prSet custT="1"/>
      <dgm:spPr/>
      <dgm:t>
        <a:bodyPr/>
        <a:lstStyle/>
        <a:p>
          <a:pPr rtl="0"/>
          <a:r>
            <a:rPr lang="bg-BG" sz="1400" b="1" dirty="0" smtClean="0"/>
            <a:t>изминат пробег –  173 184 </a:t>
          </a:r>
          <a:r>
            <a:rPr lang="en-US" sz="1400" b="1" dirty="0" smtClean="0"/>
            <a:t> </a:t>
          </a:r>
          <a:r>
            <a:rPr lang="bg-BG" sz="1400" b="1" dirty="0" smtClean="0"/>
            <a:t>км</a:t>
          </a:r>
          <a:endParaRPr lang="en-US" sz="1400" dirty="0"/>
        </a:p>
      </dgm:t>
    </dgm:pt>
    <dgm:pt modelId="{5AC18181-31C5-481D-B213-7C42EB55F108}" type="parTrans" cxnId="{851C51AE-DD8B-4A45-A3FB-4BE4C0D4ED4C}">
      <dgm:prSet/>
      <dgm:spPr/>
      <dgm:t>
        <a:bodyPr/>
        <a:lstStyle/>
        <a:p>
          <a:endParaRPr lang="en-US" sz="1400"/>
        </a:p>
      </dgm:t>
    </dgm:pt>
    <dgm:pt modelId="{9299C15C-A6E0-43DC-B543-440A6584D4B6}" type="sibTrans" cxnId="{851C51AE-DD8B-4A45-A3FB-4BE4C0D4ED4C}">
      <dgm:prSet/>
      <dgm:spPr/>
      <dgm:t>
        <a:bodyPr/>
        <a:lstStyle/>
        <a:p>
          <a:endParaRPr lang="en-US" sz="1400"/>
        </a:p>
      </dgm:t>
    </dgm:pt>
    <dgm:pt modelId="{C68F0728-CEE2-41C6-AAA0-D052B1D425B0}">
      <dgm:prSet custT="1"/>
      <dgm:spPr/>
      <dgm:t>
        <a:bodyPr/>
        <a:lstStyle/>
        <a:p>
          <a:pPr rtl="0"/>
          <a:r>
            <a:rPr lang="bg-BG" sz="1400" b="1" dirty="0" smtClean="0"/>
            <a:t>Техническо състояние – </a:t>
          </a:r>
          <a:r>
            <a:rPr lang="ru-RU" sz="1400" b="1" dirty="0" err="1" smtClean="0">
              <a:solidFill>
                <a:schemeClr val="bg1"/>
              </a:solidFill>
            </a:rPr>
            <a:t>корозя</a:t>
          </a:r>
          <a:r>
            <a:rPr lang="ru-RU" sz="1400" b="1" dirty="0" smtClean="0">
              <a:solidFill>
                <a:schemeClr val="bg1"/>
              </a:solidFill>
            </a:rPr>
            <a:t> ; </a:t>
          </a:r>
          <a:r>
            <a:rPr lang="ru-RU" sz="1400" b="1" dirty="0" err="1" smtClean="0">
              <a:solidFill>
                <a:schemeClr val="bg1"/>
              </a:solidFill>
            </a:rPr>
            <a:t>лош</a:t>
          </a:r>
          <a:r>
            <a:rPr lang="ru-RU" sz="1400" b="1" dirty="0" smtClean="0">
              <a:solidFill>
                <a:schemeClr val="bg1"/>
              </a:solidFill>
            </a:rPr>
            <a:t> </a:t>
          </a:r>
          <a:r>
            <a:rPr lang="ru-RU" sz="1400" b="1" dirty="0" err="1" smtClean="0">
              <a:solidFill>
                <a:schemeClr val="bg1"/>
              </a:solidFill>
            </a:rPr>
            <a:t>външен</a:t>
          </a:r>
          <a:r>
            <a:rPr lang="ru-RU" sz="1400" b="1" dirty="0" smtClean="0">
              <a:solidFill>
                <a:schemeClr val="bg1"/>
              </a:solidFill>
            </a:rPr>
            <a:t> вид</a:t>
          </a:r>
          <a:r>
            <a:rPr lang="ru-RU" sz="1400" dirty="0" smtClean="0">
              <a:solidFill>
                <a:schemeClr val="bg1"/>
              </a:solidFill>
            </a:rPr>
            <a:t>.</a:t>
          </a:r>
          <a:endParaRPr lang="en-US" sz="1400" dirty="0">
            <a:solidFill>
              <a:schemeClr val="bg1"/>
            </a:solidFill>
          </a:endParaRPr>
        </a:p>
      </dgm:t>
    </dgm:pt>
    <dgm:pt modelId="{672E1F05-338F-4373-826D-75AF9D805729}" type="parTrans" cxnId="{F9AD7BBE-3030-429A-AA42-504B6C93BF5B}">
      <dgm:prSet/>
      <dgm:spPr/>
      <dgm:t>
        <a:bodyPr/>
        <a:lstStyle/>
        <a:p>
          <a:endParaRPr lang="en-US" sz="1400"/>
        </a:p>
      </dgm:t>
    </dgm:pt>
    <dgm:pt modelId="{E13F286F-95C6-4C97-9AF8-1E1FF1902409}" type="sibTrans" cxnId="{F9AD7BBE-3030-429A-AA42-504B6C93BF5B}">
      <dgm:prSet/>
      <dgm:spPr/>
      <dgm:t>
        <a:bodyPr/>
        <a:lstStyle/>
        <a:p>
          <a:endParaRPr lang="en-US" sz="1400"/>
        </a:p>
      </dgm:t>
    </dgm:pt>
    <dgm:pt modelId="{661A0356-270C-42C7-A064-D525BC1BCEF0}" type="pres">
      <dgm:prSet presAssocID="{F01041A4-3045-4484-84F5-97B765C1FBE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89449A-00D8-4E8A-90C9-A3DFEB9B5EF2}" type="pres">
      <dgm:prSet presAssocID="{70211583-2BCA-4A95-9077-8B76DF757FF3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7D6527-0271-4EF7-97B4-58C1F8880AE8}" type="pres">
      <dgm:prSet presAssocID="{C6998197-E85A-45FE-9B7F-00BE89644862}" presName="spacer" presStyleCnt="0"/>
      <dgm:spPr/>
    </dgm:pt>
    <dgm:pt modelId="{E1082626-AFEB-4802-B8AD-B565AAEECAC0}" type="pres">
      <dgm:prSet presAssocID="{6EA7124E-A77D-4E27-B1F4-CDABEFC942C7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117F31-08F0-4F79-9026-895343A0BE85}" type="pres">
      <dgm:prSet presAssocID="{4268E1FA-125C-4DF8-86EA-282FD1331B2A}" presName="spacer" presStyleCnt="0"/>
      <dgm:spPr/>
    </dgm:pt>
    <dgm:pt modelId="{37B9B199-4CA9-464A-AC24-241F17C63264}" type="pres">
      <dgm:prSet presAssocID="{634D467A-3838-4CF2-9B37-DC8A9E7B5761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D1C8DA-DAE8-47F8-A612-528E68346E65}" type="pres">
      <dgm:prSet presAssocID="{429C3660-5481-406D-B1F9-7B77495A91B4}" presName="spacer" presStyleCnt="0"/>
      <dgm:spPr/>
    </dgm:pt>
    <dgm:pt modelId="{6701342D-A9EC-4715-AEA7-5194F25D51D6}" type="pres">
      <dgm:prSet presAssocID="{32D2F26A-B3FD-420E-9824-30E40B9D0C98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EB3E45-E4CA-4412-8D1A-A46A24E6005F}" type="pres">
      <dgm:prSet presAssocID="{2A56BEA9-1F78-4855-BDE2-2BC3825643D3}" presName="spacer" presStyleCnt="0"/>
      <dgm:spPr/>
    </dgm:pt>
    <dgm:pt modelId="{4E77E67F-0FAA-439F-AE90-CA5E87726A9A}" type="pres">
      <dgm:prSet presAssocID="{7A7BEA29-607E-40C8-BDC8-CFAA844AE4A2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C6B322-A4D7-4841-80CF-A9FF33F765EE}" type="pres">
      <dgm:prSet presAssocID="{D7C2E74B-2F5F-46E7-8DFD-E1ADA030840E}" presName="spacer" presStyleCnt="0"/>
      <dgm:spPr/>
    </dgm:pt>
    <dgm:pt modelId="{F95C38A2-9803-4238-AC1C-F5D64ACF91B5}" type="pres">
      <dgm:prSet presAssocID="{96571693-19BC-49A1-813B-E9BB3F7E02AC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D8DB7C-C573-472F-B983-090E50E5FF85}" type="pres">
      <dgm:prSet presAssocID="{9299C15C-A6E0-43DC-B543-440A6584D4B6}" presName="spacer" presStyleCnt="0"/>
      <dgm:spPr/>
    </dgm:pt>
    <dgm:pt modelId="{3031BC33-07DB-4648-A163-D4CB8841CBE5}" type="pres">
      <dgm:prSet presAssocID="{C68F0728-CEE2-41C6-AAA0-D052B1D425B0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07C2C2-30DD-4EA1-A841-B602BEA593E1}" type="presOf" srcId="{70211583-2BCA-4A95-9077-8B76DF757FF3}" destId="{C189449A-00D8-4E8A-90C9-A3DFEB9B5EF2}" srcOrd="0" destOrd="0" presId="urn:microsoft.com/office/officeart/2005/8/layout/vList2"/>
    <dgm:cxn modelId="{851C51AE-DD8B-4A45-A3FB-4BE4C0D4ED4C}" srcId="{F01041A4-3045-4484-84F5-97B765C1FBE4}" destId="{96571693-19BC-49A1-813B-E9BB3F7E02AC}" srcOrd="5" destOrd="0" parTransId="{5AC18181-31C5-481D-B213-7C42EB55F108}" sibTransId="{9299C15C-A6E0-43DC-B543-440A6584D4B6}"/>
    <dgm:cxn modelId="{CBA50858-74FB-4054-A5FC-404B5DD5902E}" type="presOf" srcId="{F01041A4-3045-4484-84F5-97B765C1FBE4}" destId="{661A0356-270C-42C7-A064-D525BC1BCEF0}" srcOrd="0" destOrd="0" presId="urn:microsoft.com/office/officeart/2005/8/layout/vList2"/>
    <dgm:cxn modelId="{C12CB81C-F294-4FD4-839C-B84E3653BD04}" type="presOf" srcId="{C68F0728-CEE2-41C6-AAA0-D052B1D425B0}" destId="{3031BC33-07DB-4648-A163-D4CB8841CBE5}" srcOrd="0" destOrd="0" presId="urn:microsoft.com/office/officeart/2005/8/layout/vList2"/>
    <dgm:cxn modelId="{C8C0E5E4-CB2D-4508-86B5-2809023EABD1}" type="presOf" srcId="{32D2F26A-B3FD-420E-9824-30E40B9D0C98}" destId="{6701342D-A9EC-4715-AEA7-5194F25D51D6}" srcOrd="0" destOrd="0" presId="urn:microsoft.com/office/officeart/2005/8/layout/vList2"/>
    <dgm:cxn modelId="{FD2A092C-6BAA-41DF-835B-5EFF6F3733A1}" type="presOf" srcId="{7A7BEA29-607E-40C8-BDC8-CFAA844AE4A2}" destId="{4E77E67F-0FAA-439F-AE90-CA5E87726A9A}" srcOrd="0" destOrd="0" presId="urn:microsoft.com/office/officeart/2005/8/layout/vList2"/>
    <dgm:cxn modelId="{C77DCF6B-EA9E-4F9B-A713-07FE2B2B4D6D}" type="presOf" srcId="{96571693-19BC-49A1-813B-E9BB3F7E02AC}" destId="{F95C38A2-9803-4238-AC1C-F5D64ACF91B5}" srcOrd="0" destOrd="0" presId="urn:microsoft.com/office/officeart/2005/8/layout/vList2"/>
    <dgm:cxn modelId="{F9AD7BBE-3030-429A-AA42-504B6C93BF5B}" srcId="{F01041A4-3045-4484-84F5-97B765C1FBE4}" destId="{C68F0728-CEE2-41C6-AAA0-D052B1D425B0}" srcOrd="6" destOrd="0" parTransId="{672E1F05-338F-4373-826D-75AF9D805729}" sibTransId="{E13F286F-95C6-4C97-9AF8-1E1FF1902409}"/>
    <dgm:cxn modelId="{82C24983-A0E2-47CF-8079-6359F196D662}" type="presOf" srcId="{6EA7124E-A77D-4E27-B1F4-CDABEFC942C7}" destId="{E1082626-AFEB-4802-B8AD-B565AAEECAC0}" srcOrd="0" destOrd="0" presId="urn:microsoft.com/office/officeart/2005/8/layout/vList2"/>
    <dgm:cxn modelId="{A46C1228-6D75-4D0B-B4C6-24C4B4032BD0}" srcId="{F01041A4-3045-4484-84F5-97B765C1FBE4}" destId="{32D2F26A-B3FD-420E-9824-30E40B9D0C98}" srcOrd="3" destOrd="0" parTransId="{5F98CBCC-50A2-45A5-B8DF-66DBC39B5108}" sibTransId="{2A56BEA9-1F78-4855-BDE2-2BC3825643D3}"/>
    <dgm:cxn modelId="{2EE11B9F-461B-42CC-A857-915C03E3664F}" type="presOf" srcId="{634D467A-3838-4CF2-9B37-DC8A9E7B5761}" destId="{37B9B199-4CA9-464A-AC24-241F17C63264}" srcOrd="0" destOrd="0" presId="urn:microsoft.com/office/officeart/2005/8/layout/vList2"/>
    <dgm:cxn modelId="{B6E106DA-E704-4840-9912-36BE527812AE}" srcId="{F01041A4-3045-4484-84F5-97B765C1FBE4}" destId="{6EA7124E-A77D-4E27-B1F4-CDABEFC942C7}" srcOrd="1" destOrd="0" parTransId="{B123DA9A-E8AA-477C-B5F6-0A9837E4906E}" sibTransId="{4268E1FA-125C-4DF8-86EA-282FD1331B2A}"/>
    <dgm:cxn modelId="{D62775EE-B6C8-4947-B4B4-2C9BE721646D}" srcId="{F01041A4-3045-4484-84F5-97B765C1FBE4}" destId="{634D467A-3838-4CF2-9B37-DC8A9E7B5761}" srcOrd="2" destOrd="0" parTransId="{CFFD46EB-7834-4204-AAFB-5551B0EB98FF}" sibTransId="{429C3660-5481-406D-B1F9-7B77495A91B4}"/>
    <dgm:cxn modelId="{15474135-9FED-46A1-B7B4-AA553F014D27}" srcId="{F01041A4-3045-4484-84F5-97B765C1FBE4}" destId="{7A7BEA29-607E-40C8-BDC8-CFAA844AE4A2}" srcOrd="4" destOrd="0" parTransId="{650FB08A-2E71-48B1-AD0C-6E7F5E1AAD0A}" sibTransId="{D7C2E74B-2F5F-46E7-8DFD-E1ADA030840E}"/>
    <dgm:cxn modelId="{F8190D0F-BFBB-48EE-8FDF-D542589EAE27}" srcId="{F01041A4-3045-4484-84F5-97B765C1FBE4}" destId="{70211583-2BCA-4A95-9077-8B76DF757FF3}" srcOrd="0" destOrd="0" parTransId="{16441E35-FFD5-4FDC-B129-9F4C94742543}" sibTransId="{C6998197-E85A-45FE-9B7F-00BE89644862}"/>
    <dgm:cxn modelId="{4534B454-2CA7-4B6D-B185-8CD2ABF3CA9F}" type="presParOf" srcId="{661A0356-270C-42C7-A064-D525BC1BCEF0}" destId="{C189449A-00D8-4E8A-90C9-A3DFEB9B5EF2}" srcOrd="0" destOrd="0" presId="urn:microsoft.com/office/officeart/2005/8/layout/vList2"/>
    <dgm:cxn modelId="{CF596082-813C-4572-9C80-8C91903B05E5}" type="presParOf" srcId="{661A0356-270C-42C7-A064-D525BC1BCEF0}" destId="{DD7D6527-0271-4EF7-97B4-58C1F8880AE8}" srcOrd="1" destOrd="0" presId="urn:microsoft.com/office/officeart/2005/8/layout/vList2"/>
    <dgm:cxn modelId="{B11C2A5F-8A8C-484E-B32C-E43AA319D0B1}" type="presParOf" srcId="{661A0356-270C-42C7-A064-D525BC1BCEF0}" destId="{E1082626-AFEB-4802-B8AD-B565AAEECAC0}" srcOrd="2" destOrd="0" presId="urn:microsoft.com/office/officeart/2005/8/layout/vList2"/>
    <dgm:cxn modelId="{937C2898-CDEB-4318-9CA4-0F836FA6E283}" type="presParOf" srcId="{661A0356-270C-42C7-A064-D525BC1BCEF0}" destId="{BB117F31-08F0-4F79-9026-895343A0BE85}" srcOrd="3" destOrd="0" presId="urn:microsoft.com/office/officeart/2005/8/layout/vList2"/>
    <dgm:cxn modelId="{C63D3AD5-A98C-4017-957D-82F16C3CC3E9}" type="presParOf" srcId="{661A0356-270C-42C7-A064-D525BC1BCEF0}" destId="{37B9B199-4CA9-464A-AC24-241F17C63264}" srcOrd="4" destOrd="0" presId="urn:microsoft.com/office/officeart/2005/8/layout/vList2"/>
    <dgm:cxn modelId="{7F8B77EE-752D-4936-8D67-2D90ADF358CD}" type="presParOf" srcId="{661A0356-270C-42C7-A064-D525BC1BCEF0}" destId="{32D1C8DA-DAE8-47F8-A612-528E68346E65}" srcOrd="5" destOrd="0" presId="urn:microsoft.com/office/officeart/2005/8/layout/vList2"/>
    <dgm:cxn modelId="{756E3765-470F-4F2E-A27D-600A14EA1A65}" type="presParOf" srcId="{661A0356-270C-42C7-A064-D525BC1BCEF0}" destId="{6701342D-A9EC-4715-AEA7-5194F25D51D6}" srcOrd="6" destOrd="0" presId="urn:microsoft.com/office/officeart/2005/8/layout/vList2"/>
    <dgm:cxn modelId="{54CBF77E-1C7F-416C-9B9C-D9DFA225D602}" type="presParOf" srcId="{661A0356-270C-42C7-A064-D525BC1BCEF0}" destId="{82EB3E45-E4CA-4412-8D1A-A46A24E6005F}" srcOrd="7" destOrd="0" presId="urn:microsoft.com/office/officeart/2005/8/layout/vList2"/>
    <dgm:cxn modelId="{B3279967-15BB-4480-816F-F57C4FD4C4E6}" type="presParOf" srcId="{661A0356-270C-42C7-A064-D525BC1BCEF0}" destId="{4E77E67F-0FAA-439F-AE90-CA5E87726A9A}" srcOrd="8" destOrd="0" presId="urn:microsoft.com/office/officeart/2005/8/layout/vList2"/>
    <dgm:cxn modelId="{36492205-FBB2-411A-AD47-372966DB57AD}" type="presParOf" srcId="{661A0356-270C-42C7-A064-D525BC1BCEF0}" destId="{B2C6B322-A4D7-4841-80CF-A9FF33F765EE}" srcOrd="9" destOrd="0" presId="urn:microsoft.com/office/officeart/2005/8/layout/vList2"/>
    <dgm:cxn modelId="{685B1FB7-D3E1-439F-A02A-0DD0089A47A1}" type="presParOf" srcId="{661A0356-270C-42C7-A064-D525BC1BCEF0}" destId="{F95C38A2-9803-4238-AC1C-F5D64ACF91B5}" srcOrd="10" destOrd="0" presId="urn:microsoft.com/office/officeart/2005/8/layout/vList2"/>
    <dgm:cxn modelId="{8E275D4C-FA80-415E-9991-317BEDFF7C2B}" type="presParOf" srcId="{661A0356-270C-42C7-A064-D525BC1BCEF0}" destId="{ACD8DB7C-C573-472F-B983-090E50E5FF85}" srcOrd="11" destOrd="0" presId="urn:microsoft.com/office/officeart/2005/8/layout/vList2"/>
    <dgm:cxn modelId="{558FF260-65BE-4C73-B309-130FA75811C3}" type="presParOf" srcId="{661A0356-270C-42C7-A064-D525BC1BCEF0}" destId="{3031BC33-07DB-4648-A163-D4CB8841CBE5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A1935A-45E3-476E-B5B9-DAD8FA35B4B9}">
      <dsp:nvSpPr>
        <dsp:cNvPr id="0" name=""/>
        <dsp:cNvSpPr/>
      </dsp:nvSpPr>
      <dsp:spPr>
        <a:xfrm>
          <a:off x="2987" y="0"/>
          <a:ext cx="6112250" cy="14509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just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МПС </a:t>
          </a:r>
          <a:r>
            <a:rPr lang="bg-BG" sz="3800" kern="1200" dirty="0" smtClean="0"/>
            <a:t>за търг</a:t>
          </a:r>
          <a:r>
            <a:rPr lang="ru-RU" sz="3800" kern="1200" dirty="0" smtClean="0"/>
            <a:t> </a:t>
          </a:r>
          <a:r>
            <a:rPr lang="ru-RU" sz="3800" kern="1200" dirty="0" err="1" smtClean="0"/>
            <a:t>собственост</a:t>
          </a:r>
          <a:r>
            <a:rPr lang="ru-RU" sz="3800" kern="1200" dirty="0" smtClean="0"/>
            <a:t> на</a:t>
          </a:r>
          <a:r>
            <a:rPr lang="en-US" sz="3800" kern="1200" dirty="0" smtClean="0"/>
            <a:t> </a:t>
          </a:r>
          <a:r>
            <a:rPr lang="ru-RU" sz="3800" kern="1200" dirty="0" smtClean="0"/>
            <a:t>ЕНЕРГО-ПРО Варна ЕАД</a:t>
          </a:r>
          <a:endParaRPr lang="en-US" sz="3800" kern="1200" dirty="0"/>
        </a:p>
      </dsp:txBody>
      <dsp:txXfrm>
        <a:off x="45485" y="42498"/>
        <a:ext cx="6027254" cy="13659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2E9174-0315-43C2-82C6-2BD9B6024910}">
      <dsp:nvSpPr>
        <dsp:cNvPr id="0" name=""/>
        <dsp:cNvSpPr/>
      </dsp:nvSpPr>
      <dsp:spPr>
        <a:xfrm>
          <a:off x="77121" y="152660"/>
          <a:ext cx="8089643" cy="8396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b="1" kern="1200" dirty="0" smtClean="0"/>
            <a:t>МПС предложено </a:t>
          </a:r>
          <a:r>
            <a:rPr lang="bg-BG" sz="1800" b="1" kern="1200" dirty="0" smtClean="0"/>
            <a:t>за </a:t>
          </a:r>
          <a:r>
            <a:rPr lang="bg-BG" sz="1800" b="1" kern="1200" dirty="0" smtClean="0"/>
            <a:t>публична </a:t>
          </a:r>
          <a:r>
            <a:rPr lang="bg-BG" sz="1800" b="1" kern="1200" dirty="0" smtClean="0"/>
            <a:t>продажба</a:t>
          </a:r>
        </a:p>
      </dsp:txBody>
      <dsp:txXfrm>
        <a:off x="118108" y="193647"/>
        <a:ext cx="8007669" cy="7576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9BBDF2-CEFD-4E6D-8B2F-69F8B5AD0E27}">
      <dsp:nvSpPr>
        <dsp:cNvPr id="0" name=""/>
        <dsp:cNvSpPr/>
      </dsp:nvSpPr>
      <dsp:spPr>
        <a:xfrm>
          <a:off x="0" y="12"/>
          <a:ext cx="8701620" cy="6873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100" b="1" kern="1200" dirty="0" smtClean="0"/>
            <a:t>Киа </a:t>
          </a:r>
          <a:r>
            <a:rPr lang="bg-BG" sz="3100" b="1" kern="1200" dirty="0" err="1" smtClean="0"/>
            <a:t>Прежио</a:t>
          </a:r>
          <a:r>
            <a:rPr lang="bg-BG" sz="3100" b="1" kern="1200" dirty="0" smtClean="0"/>
            <a:t> Рег. № В 0185 НС</a:t>
          </a:r>
          <a:endParaRPr lang="en-US" sz="3100" kern="1200" dirty="0"/>
        </a:p>
      </dsp:txBody>
      <dsp:txXfrm>
        <a:off x="33555" y="33567"/>
        <a:ext cx="8634510" cy="6202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89449A-00D8-4E8A-90C9-A3DFEB9B5EF2}">
      <dsp:nvSpPr>
        <dsp:cNvPr id="0" name=""/>
        <dsp:cNvSpPr/>
      </dsp:nvSpPr>
      <dsp:spPr>
        <a:xfrm>
          <a:off x="0" y="1807"/>
          <a:ext cx="3478212" cy="5276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dirty="0" smtClean="0"/>
            <a:t>Цена:</a:t>
          </a:r>
          <a:r>
            <a:rPr lang="en-US" sz="1400" b="1" kern="1200" dirty="0" smtClean="0"/>
            <a:t> 2 470 </a:t>
          </a:r>
          <a:r>
            <a:rPr lang="bg-BG" sz="1400" b="1" kern="1200" dirty="0" smtClean="0"/>
            <a:t>(лв.без ДДС)</a:t>
          </a:r>
          <a:endParaRPr lang="en-US" sz="1400" kern="1200" dirty="0"/>
        </a:p>
      </dsp:txBody>
      <dsp:txXfrm>
        <a:off x="25759" y="27566"/>
        <a:ext cx="3426694" cy="476153"/>
      </dsp:txXfrm>
    </dsp:sp>
    <dsp:sp modelId="{E1082626-AFEB-4802-B8AD-B565AAEECAC0}">
      <dsp:nvSpPr>
        <dsp:cNvPr id="0" name=""/>
        <dsp:cNvSpPr/>
      </dsp:nvSpPr>
      <dsp:spPr>
        <a:xfrm>
          <a:off x="0" y="543259"/>
          <a:ext cx="3478212" cy="5276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dirty="0" smtClean="0"/>
            <a:t>Година на производство -  2004 г.</a:t>
          </a:r>
          <a:endParaRPr lang="en-US" sz="1400" kern="1200" dirty="0"/>
        </a:p>
      </dsp:txBody>
      <dsp:txXfrm>
        <a:off x="25759" y="569018"/>
        <a:ext cx="3426694" cy="476153"/>
      </dsp:txXfrm>
    </dsp:sp>
    <dsp:sp modelId="{37B9B199-4CA9-464A-AC24-241F17C63264}">
      <dsp:nvSpPr>
        <dsp:cNvPr id="0" name=""/>
        <dsp:cNvSpPr/>
      </dsp:nvSpPr>
      <dsp:spPr>
        <a:xfrm>
          <a:off x="0" y="1084712"/>
          <a:ext cx="3478212" cy="5276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smtClean="0"/>
            <a:t>Гориво – дизел</a:t>
          </a:r>
          <a:endParaRPr lang="en-US" sz="1400" kern="1200"/>
        </a:p>
      </dsp:txBody>
      <dsp:txXfrm>
        <a:off x="25759" y="1110471"/>
        <a:ext cx="3426694" cy="476153"/>
      </dsp:txXfrm>
    </dsp:sp>
    <dsp:sp modelId="{6701342D-A9EC-4715-AEA7-5194F25D51D6}">
      <dsp:nvSpPr>
        <dsp:cNvPr id="0" name=""/>
        <dsp:cNvSpPr/>
      </dsp:nvSpPr>
      <dsp:spPr>
        <a:xfrm>
          <a:off x="0" y="1626164"/>
          <a:ext cx="3478212" cy="5276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dirty="0" smtClean="0"/>
            <a:t>Кубатура – 2 665 куб.см.</a:t>
          </a:r>
          <a:endParaRPr lang="en-US" sz="1400" kern="1200" dirty="0"/>
        </a:p>
      </dsp:txBody>
      <dsp:txXfrm>
        <a:off x="25759" y="1651923"/>
        <a:ext cx="3426694" cy="476153"/>
      </dsp:txXfrm>
    </dsp:sp>
    <dsp:sp modelId="{4E77E67F-0FAA-439F-AE90-CA5E87726A9A}">
      <dsp:nvSpPr>
        <dsp:cNvPr id="0" name=""/>
        <dsp:cNvSpPr/>
      </dsp:nvSpPr>
      <dsp:spPr>
        <a:xfrm>
          <a:off x="0" y="2167616"/>
          <a:ext cx="3478212" cy="5276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dirty="0" smtClean="0"/>
            <a:t>Максимална мощност – 61 </a:t>
          </a:r>
          <a:r>
            <a:rPr lang="en-US" sz="1400" b="1" kern="1200" dirty="0" smtClean="0"/>
            <a:t>kW</a:t>
          </a:r>
          <a:endParaRPr lang="en-US" sz="1400" kern="1200" dirty="0"/>
        </a:p>
      </dsp:txBody>
      <dsp:txXfrm>
        <a:off x="25759" y="2193375"/>
        <a:ext cx="3426694" cy="476153"/>
      </dsp:txXfrm>
    </dsp:sp>
    <dsp:sp modelId="{F95C38A2-9803-4238-AC1C-F5D64ACF91B5}">
      <dsp:nvSpPr>
        <dsp:cNvPr id="0" name=""/>
        <dsp:cNvSpPr/>
      </dsp:nvSpPr>
      <dsp:spPr>
        <a:xfrm>
          <a:off x="0" y="2709069"/>
          <a:ext cx="3478212" cy="5276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dirty="0" smtClean="0"/>
            <a:t>изминат пробег –  173 184 </a:t>
          </a:r>
          <a:r>
            <a:rPr lang="en-US" sz="1400" b="1" kern="1200" dirty="0" smtClean="0"/>
            <a:t> </a:t>
          </a:r>
          <a:r>
            <a:rPr lang="bg-BG" sz="1400" b="1" kern="1200" dirty="0" smtClean="0"/>
            <a:t>км</a:t>
          </a:r>
          <a:endParaRPr lang="en-US" sz="1400" kern="1200" dirty="0"/>
        </a:p>
      </dsp:txBody>
      <dsp:txXfrm>
        <a:off x="25759" y="2734828"/>
        <a:ext cx="3426694" cy="476153"/>
      </dsp:txXfrm>
    </dsp:sp>
    <dsp:sp modelId="{3031BC33-07DB-4648-A163-D4CB8841CBE5}">
      <dsp:nvSpPr>
        <dsp:cNvPr id="0" name=""/>
        <dsp:cNvSpPr/>
      </dsp:nvSpPr>
      <dsp:spPr>
        <a:xfrm>
          <a:off x="0" y="3250521"/>
          <a:ext cx="3478212" cy="5276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dirty="0" smtClean="0"/>
            <a:t>Техническо състояние – </a:t>
          </a:r>
          <a:r>
            <a:rPr lang="ru-RU" sz="1400" b="1" kern="1200" dirty="0" err="1" smtClean="0">
              <a:solidFill>
                <a:schemeClr val="bg1"/>
              </a:solidFill>
            </a:rPr>
            <a:t>корозя</a:t>
          </a:r>
          <a:r>
            <a:rPr lang="ru-RU" sz="1400" b="1" kern="1200" dirty="0" smtClean="0">
              <a:solidFill>
                <a:schemeClr val="bg1"/>
              </a:solidFill>
            </a:rPr>
            <a:t> ; </a:t>
          </a:r>
          <a:r>
            <a:rPr lang="ru-RU" sz="1400" b="1" kern="1200" dirty="0" err="1" smtClean="0">
              <a:solidFill>
                <a:schemeClr val="bg1"/>
              </a:solidFill>
            </a:rPr>
            <a:t>лош</a:t>
          </a:r>
          <a:r>
            <a:rPr lang="ru-RU" sz="1400" b="1" kern="1200" dirty="0" smtClean="0">
              <a:solidFill>
                <a:schemeClr val="bg1"/>
              </a:solidFill>
            </a:rPr>
            <a:t> </a:t>
          </a:r>
          <a:r>
            <a:rPr lang="ru-RU" sz="1400" b="1" kern="1200" dirty="0" err="1" smtClean="0">
              <a:solidFill>
                <a:schemeClr val="bg1"/>
              </a:solidFill>
            </a:rPr>
            <a:t>външен</a:t>
          </a:r>
          <a:r>
            <a:rPr lang="ru-RU" sz="1400" b="1" kern="1200" dirty="0" smtClean="0">
              <a:solidFill>
                <a:schemeClr val="bg1"/>
              </a:solidFill>
            </a:rPr>
            <a:t> вид</a:t>
          </a:r>
          <a:r>
            <a:rPr lang="ru-RU" sz="1400" kern="1200" dirty="0" smtClean="0">
              <a:solidFill>
                <a:schemeClr val="bg1"/>
              </a:solidFill>
            </a:rPr>
            <a:t>.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25759" y="3276280"/>
        <a:ext cx="3426694" cy="4761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70F81AC-5E32-4F17-9516-ED6CBBC52FCA}" type="datetimeFigureOut">
              <a:rPr lang="en-US"/>
              <a:pPr>
                <a:defRPr/>
              </a:pPr>
              <a:t>7/23/2020</a:t>
            </a:fld>
            <a:endParaRPr lang="en-US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7D1EB95-700B-4616-8D98-4C6000DAF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45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925" y="0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24200" y="509588"/>
            <a:ext cx="367982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3228975"/>
            <a:ext cx="794385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925" y="6456363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E987197-B0E0-434A-AA59-03974976344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6875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Контейнер за изображение на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Контейнер за бележ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4820" name="Контейнер за номер на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32FB70A-E112-4C9A-8569-3F9BA3C5DE82}" type="slidenum">
              <a:rPr lang="de-DE" altLang="en-US" smtClean="0"/>
              <a:pPr algn="r" eaLnBrk="1" hangingPunct="1">
                <a:spcBef>
                  <a:spcPct val="0"/>
                </a:spcBef>
              </a:pPr>
              <a:t>1</a:t>
            </a:fld>
            <a:endParaRPr lang="de-DE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6896E-1CA1-4201-8112-B976B4F262EC}" type="datetime1">
              <a:rPr lang="en-US"/>
              <a:pPr>
                <a:defRPr/>
              </a:pPr>
              <a:t>7/23/2020</a:t>
            </a:fld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Търг с явно наддаване за МПС   17.09.2009г.   Facility Menagment</a:t>
            </a:r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C34E3D4A-B105-4DBD-87D3-74C2827BF63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6529855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C80F4-89E7-4529-82CE-007DD45380CC}" type="datetime1">
              <a:rPr lang="en-US"/>
              <a:pPr>
                <a:defRPr/>
              </a:pPr>
              <a:t>7/23/2020</a:t>
            </a:fld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Търг с явно наддаване за МПС   17.09.2009г.   Facility Menagment</a:t>
            </a:r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58AE2875-3256-46A7-ABCD-63B515B7488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6602251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BA348-C41D-4C4C-BBFC-AE4C7E8813CB}" type="datetime1">
              <a:rPr lang="en-US"/>
              <a:pPr>
                <a:defRPr/>
              </a:pPr>
              <a:t>7/23/2020</a:t>
            </a:fld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Търг с явно наддаване за МПС   17.09.2009г.   Facility Menagment</a:t>
            </a:r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8DEA85DF-3412-47BE-B13C-B875D326DB9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1561187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DEA2A-41AC-40AC-8973-E5ED540AA9E7}" type="datetime1">
              <a:rPr lang="en-US"/>
              <a:pPr>
                <a:defRPr/>
              </a:pPr>
              <a:t>7/23/2020</a:t>
            </a:fld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Търг с явно наддаване за МПС   17.09.2009г.   Facility Menagment</a:t>
            </a:r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F2CCCA1E-260A-453E-B494-FCBF72190D3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6605243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6E129-2FF0-4F99-9446-CF724E470C3D}" type="datetime1">
              <a:rPr lang="en-US"/>
              <a:pPr>
                <a:defRPr/>
              </a:pPr>
              <a:t>7/23/2020</a:t>
            </a:fld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Търг с явно наддаване за МПС   17.09.2009г.   Facility Menagment</a:t>
            </a:r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66D729CF-3FAC-48EB-A1CF-481172291AA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3066291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5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4D757-4372-41D4-9957-C3366C63BD69}" type="datetime1">
              <a:rPr lang="en-US"/>
              <a:pPr>
                <a:defRPr/>
              </a:pPr>
              <a:t>7/23/2020</a:t>
            </a:fld>
            <a:endParaRPr lang="en-US"/>
          </a:p>
        </p:txBody>
      </p:sp>
      <p:sp>
        <p:nvSpPr>
          <p:cNvPr id="6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Търг с явно наддаване за МПС   17.09.2009г.   Facility Menagment</a:t>
            </a:r>
          </a:p>
        </p:txBody>
      </p:sp>
      <p:sp>
        <p:nvSpPr>
          <p:cNvPr id="7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9619F065-BB24-407E-BA8E-8C103219A64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9383821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7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F144B-1392-4178-BF8A-16F6A4ADAD35}" type="datetime1">
              <a:rPr lang="en-US"/>
              <a:pPr>
                <a:defRPr/>
              </a:pPr>
              <a:t>7/23/2020</a:t>
            </a:fld>
            <a:endParaRPr lang="en-US"/>
          </a:p>
        </p:txBody>
      </p:sp>
      <p:sp>
        <p:nvSpPr>
          <p:cNvPr id="8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Търг с явно наддаване за МПС   17.09.2009г.   Facility Menagment</a:t>
            </a:r>
          </a:p>
        </p:txBody>
      </p:sp>
      <p:sp>
        <p:nvSpPr>
          <p:cNvPr id="9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EA3F3B92-71AD-4C11-B2EA-16D47EF44CD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2320765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03B34-FCB2-4E18-BAAC-27FDB57BFD45}" type="datetime1">
              <a:rPr lang="en-US"/>
              <a:pPr>
                <a:defRPr/>
              </a:pPr>
              <a:t>7/23/2020</a:t>
            </a:fld>
            <a:endParaRPr lang="en-US"/>
          </a:p>
        </p:txBody>
      </p:sp>
      <p:sp>
        <p:nvSpPr>
          <p:cNvPr id="4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Търг с явно наддаване за МПС   17.09.2009г.   Facility Menagment</a:t>
            </a:r>
          </a:p>
        </p:txBody>
      </p:sp>
      <p:sp>
        <p:nvSpPr>
          <p:cNvPr id="5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A7E92A6F-95AC-4348-8937-B8B2C24E09E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1841532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14F4C-A892-4A70-8FFA-370D187127F7}" type="datetime1">
              <a:rPr lang="en-US"/>
              <a:pPr>
                <a:defRPr/>
              </a:pPr>
              <a:t>7/23/2020</a:t>
            </a:fld>
            <a:endParaRPr lang="en-US"/>
          </a:p>
        </p:txBody>
      </p:sp>
      <p:sp>
        <p:nvSpPr>
          <p:cNvPr id="3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Търг с явно наддаване за МПС   17.09.2009г.   Facility Menagment</a:t>
            </a:r>
          </a:p>
        </p:txBody>
      </p:sp>
      <p:sp>
        <p:nvSpPr>
          <p:cNvPr id="4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5EF4962D-CE4C-4A7D-A383-6AB896BFEEE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0602843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8EC87-462F-494C-85B9-12B4D61A070B}" type="datetime1">
              <a:rPr lang="en-US"/>
              <a:pPr>
                <a:defRPr/>
              </a:pPr>
              <a:t>7/23/2020</a:t>
            </a:fld>
            <a:endParaRPr lang="en-US"/>
          </a:p>
        </p:txBody>
      </p:sp>
      <p:sp>
        <p:nvSpPr>
          <p:cNvPr id="6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Търг с явно наддаване за МПС   17.09.2009г.   Facility Menagment</a:t>
            </a:r>
          </a:p>
        </p:txBody>
      </p:sp>
      <p:sp>
        <p:nvSpPr>
          <p:cNvPr id="7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3EF730FF-C3A1-4E4D-914D-9C675D288BF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1733118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9D71A-789A-4032-8348-5D72D5574D79}" type="datetime1">
              <a:rPr lang="en-US"/>
              <a:pPr>
                <a:defRPr/>
              </a:pPr>
              <a:t>7/23/2020</a:t>
            </a:fld>
            <a:endParaRPr lang="en-US"/>
          </a:p>
        </p:txBody>
      </p:sp>
      <p:sp>
        <p:nvSpPr>
          <p:cNvPr id="6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Търг с явно наддаване за МПС   17.09.2009г.   Facility Menagment</a:t>
            </a:r>
          </a:p>
        </p:txBody>
      </p:sp>
      <p:sp>
        <p:nvSpPr>
          <p:cNvPr id="7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623DF94B-5FA1-4AB4-9779-3A0D6F2AC02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3509032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Контейнер за заглавие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 smtClean="0"/>
              <a:t>Редакт. стил загл. образец</a:t>
            </a:r>
            <a:endParaRPr lang="en-US" altLang="en-US" smtClean="0"/>
          </a:p>
        </p:txBody>
      </p:sp>
      <p:sp>
        <p:nvSpPr>
          <p:cNvPr id="1027" name="Текстов контейнер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altLang="en-US" smtClean="0"/>
              <a:t>Второ ниво</a:t>
            </a:r>
          </a:p>
          <a:p>
            <a:pPr lvl="2"/>
            <a:r>
              <a:rPr lang="bg-BG" altLang="en-US" smtClean="0"/>
              <a:t>Трето ниво</a:t>
            </a:r>
          </a:p>
          <a:p>
            <a:pPr lvl="3"/>
            <a:r>
              <a:rPr lang="bg-BG" altLang="en-US" smtClean="0"/>
              <a:t>Четвърто ниво</a:t>
            </a:r>
          </a:p>
          <a:p>
            <a:pPr lvl="4"/>
            <a:r>
              <a:rPr lang="bg-BG" altLang="en-US" smtClean="0"/>
              <a:t>Пето ниво</a:t>
            </a:r>
            <a:endParaRPr lang="en-US" altLang="en-US" smtClean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EF87A2E-26C9-47E8-AE25-2905DFB1D9BB}" type="datetime1">
              <a:rPr lang="en-US"/>
              <a:pPr>
                <a:defRPr/>
              </a:pPr>
              <a:t>7/23/2020</a:t>
            </a:fld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de-DE"/>
              <a:t>Търг с явно наддаване за МПС   17.09.2009г.   Facility Menagment</a:t>
            </a:r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de-DE"/>
              <a:t>Seite </a:t>
            </a:r>
            <a:fld id="{C7FCED7D-F4ED-45BE-AA52-984D1DED3B0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pic>
        <p:nvPicPr>
          <p:cNvPr id="1031" name="eon_logo2" descr="EON_Bulgaria_W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206375" y="355600"/>
            <a:ext cx="2582863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39" r:id="rId1"/>
    <p:sldLayoutId id="2147484340" r:id="rId2"/>
    <p:sldLayoutId id="2147484341" r:id="rId3"/>
    <p:sldLayoutId id="2147484342" r:id="rId4"/>
    <p:sldLayoutId id="2147484343" r:id="rId5"/>
    <p:sldLayoutId id="2147484344" r:id="rId6"/>
    <p:sldLayoutId id="2147484345" r:id="rId7"/>
    <p:sldLayoutId id="2147484346" r:id="rId8"/>
    <p:sldLayoutId id="2147484347" r:id="rId9"/>
    <p:sldLayoutId id="2147484348" r:id="rId10"/>
    <p:sldLayoutId id="214748434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image" Target="../media/image4.jpeg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image" Target="../media/image3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5" Type="http://schemas.openxmlformats.org/officeDocument/2006/relationships/image" Target="../media/image6.jpeg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9923499"/>
              </p:ext>
            </p:extLst>
          </p:nvPr>
        </p:nvGraphicFramePr>
        <p:xfrm>
          <a:off x="2886075" y="4344988"/>
          <a:ext cx="6118225" cy="1450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76" name="Контейнер за долния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6854825" y="6557963"/>
            <a:ext cx="2563813" cy="3000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en-US" sz="1200" smtClean="0">
                <a:solidFill>
                  <a:schemeClr val="tx2"/>
                </a:solidFill>
                <a:latin typeface="Polo" pitchFamily="2" charset="0"/>
              </a:rPr>
              <a:t>Търг с </a:t>
            </a:r>
            <a:r>
              <a:rPr lang="bg-BG" altLang="en-US" sz="1200" smtClean="0">
                <a:solidFill>
                  <a:schemeClr val="tx2"/>
                </a:solidFill>
                <a:latin typeface="Polo" pitchFamily="2" charset="0"/>
              </a:rPr>
              <a:t>тайно</a:t>
            </a:r>
            <a:r>
              <a:rPr lang="de-DE" altLang="en-US" sz="1200" smtClean="0">
                <a:solidFill>
                  <a:schemeClr val="tx2"/>
                </a:solidFill>
                <a:latin typeface="Polo" pitchFamily="2" charset="0"/>
              </a:rPr>
              <a:t> наддаване за МПС</a:t>
            </a:r>
          </a:p>
        </p:txBody>
      </p:sp>
      <p:pic>
        <p:nvPicPr>
          <p:cNvPr id="5" name="Picture 6" descr="G:\TEAM\280\1. Системи за управление\Обща информация\Лога ЕРП Север\Energo-Pro_color_logo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89" y="299470"/>
            <a:ext cx="4248795" cy="1221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 txBox="1">
            <a:spLocks noGrp="1"/>
          </p:cNvSpPr>
          <p:nvPr/>
        </p:nvSpPr>
        <p:spPr bwMode="auto">
          <a:xfrm>
            <a:off x="8667750" y="6553200"/>
            <a:ext cx="577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lnSpc>
                <a:spcPts val="900"/>
              </a:lnSpc>
              <a:spcBef>
                <a:spcPct val="0"/>
              </a:spcBef>
              <a:buFontTx/>
              <a:buNone/>
            </a:pPr>
            <a:r>
              <a:rPr lang="de-DE" altLang="en-US" sz="700">
                <a:latin typeface="Polo" pitchFamily="2" charset="0"/>
              </a:rPr>
              <a:t>Seite </a:t>
            </a:r>
            <a:fld id="{03B6660B-C9A4-44F7-BB68-AA4EF2E4FF2F}" type="slidenum">
              <a:rPr lang="de-DE" altLang="en-US" sz="700">
                <a:latin typeface="Polo" pitchFamily="2" charset="0"/>
              </a:rPr>
              <a:pPr algn="r">
                <a:lnSpc>
                  <a:spcPts val="900"/>
                </a:lnSpc>
                <a:spcBef>
                  <a:spcPct val="0"/>
                </a:spcBef>
                <a:buFontTx/>
                <a:buNone/>
              </a:pPr>
              <a:t>2</a:t>
            </a:fld>
            <a:endParaRPr lang="de-DE" altLang="en-US" sz="700">
              <a:latin typeface="Polo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810098371"/>
              </p:ext>
            </p:extLst>
          </p:nvPr>
        </p:nvGraphicFramePr>
        <p:xfrm>
          <a:off x="754063" y="604790"/>
          <a:ext cx="8243887" cy="1144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100" name="Rectangle 3"/>
          <p:cNvSpPr>
            <a:spLocks noChangeArrowheads="1"/>
          </p:cNvSpPr>
          <p:nvPr/>
        </p:nvSpPr>
        <p:spPr bwMode="gray">
          <a:xfrm>
            <a:off x="6097588" y="2303463"/>
            <a:ext cx="3478212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endParaRPr lang="bg-BG" altLang="en-US" sz="1400" b="1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bg-BG" altLang="en-US" sz="2000" b="1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bg-BG" altLang="en-US" sz="2000" b="1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bg-BG" alt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gray">
          <a:xfrm>
            <a:off x="7185025" y="5108575"/>
            <a:ext cx="23907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bg-BG" altLang="en-US" sz="2000">
                <a:latin typeface="Polo" pitchFamily="2" charset="0"/>
              </a:rPr>
              <a:t>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759913"/>
              </p:ext>
            </p:extLst>
          </p:nvPr>
        </p:nvGraphicFramePr>
        <p:xfrm>
          <a:off x="754850" y="1931396"/>
          <a:ext cx="8201826" cy="963294"/>
        </p:xfrm>
        <a:graphic>
          <a:graphicData uri="http://schemas.openxmlformats.org/drawingml/2006/table">
            <a:tbl>
              <a:tblPr firstRow="1">
                <a:tableStyleId>{3B4B98B0-60AC-42C2-AFA5-B58CD77FA1E5}</a:tableStyleId>
              </a:tblPr>
              <a:tblGrid>
                <a:gridCol w="760994"/>
                <a:gridCol w="1014659"/>
                <a:gridCol w="1014659"/>
                <a:gridCol w="1099214"/>
                <a:gridCol w="676439"/>
                <a:gridCol w="1099214"/>
                <a:gridCol w="1352878"/>
                <a:gridCol w="1183769"/>
              </a:tblGrid>
              <a:tr h="657974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100" u="none" strike="noStrike" dirty="0">
                          <a:effectLst/>
                          <a:latin typeface="Calibri" panose="020F0502020204030204" pitchFamily="34" charset="0"/>
                        </a:rPr>
                        <a:t>Позиция №</a:t>
                      </a:r>
                      <a:endParaRPr lang="bg-BG" sz="11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8" marR="8688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100" u="none" strike="noStrike" dirty="0">
                          <a:effectLst/>
                          <a:latin typeface="Calibri" panose="020F0502020204030204" pitchFamily="34" charset="0"/>
                        </a:rPr>
                        <a:t>Рег</a:t>
                      </a:r>
                      <a:r>
                        <a:rPr lang="bg-BG" sz="1100" u="none" strike="noStrike" dirty="0" smtClean="0">
                          <a:effectLst/>
                          <a:latin typeface="Calibri" panose="020F0502020204030204" pitchFamily="34" charset="0"/>
                        </a:rPr>
                        <a:t>. номер</a:t>
                      </a:r>
                      <a:endParaRPr lang="bg-BG" sz="11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8" marR="8688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100" u="none" strike="noStrike" dirty="0">
                          <a:effectLst/>
                          <a:latin typeface="Calibri" panose="020F0502020204030204" pitchFamily="34" charset="0"/>
                        </a:rPr>
                        <a:t>Марка</a:t>
                      </a:r>
                      <a:endParaRPr lang="bg-BG" sz="11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8" marR="8688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100" u="none" strike="noStrike" dirty="0">
                          <a:effectLst/>
                          <a:latin typeface="Calibri" panose="020F0502020204030204" pitchFamily="34" charset="0"/>
                        </a:rPr>
                        <a:t>Модел</a:t>
                      </a:r>
                      <a:endParaRPr lang="bg-BG" sz="11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8" marR="8688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100" u="none" strike="noStrike" dirty="0">
                          <a:effectLst/>
                          <a:latin typeface="Calibri" panose="020F0502020204030204" pitchFamily="34" charset="0"/>
                        </a:rPr>
                        <a:t>Тип </a:t>
                      </a:r>
                      <a:endParaRPr lang="bg-BG" sz="11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8" marR="8688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100" u="none" strike="noStrike">
                          <a:effectLst/>
                          <a:latin typeface="Calibri" panose="020F0502020204030204" pitchFamily="34" charset="0"/>
                        </a:rPr>
                        <a:t>Година на производство</a:t>
                      </a:r>
                      <a:endParaRPr lang="bg-BG" sz="1100" b="1" i="0" u="none" strike="noStrike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8" marR="8688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100" u="none" strike="noStrike">
                          <a:effectLst/>
                          <a:latin typeface="Calibri" panose="020F0502020204030204" pitchFamily="34" charset="0"/>
                        </a:rPr>
                        <a:t>Местонахождение</a:t>
                      </a:r>
                      <a:endParaRPr lang="bg-BG" sz="1100" b="1" i="0" u="none" strike="noStrike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8" marR="8688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100" u="none" strike="noStrike" dirty="0" smtClean="0">
                          <a:effectLst/>
                          <a:latin typeface="Calibri" panose="020F0502020204030204" pitchFamily="34" charset="0"/>
                        </a:rPr>
                        <a:t>Пазарна</a:t>
                      </a:r>
                      <a:r>
                        <a:rPr lang="ru-RU" sz="1100" u="none" strike="noStrike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100" u="none" strike="noStrike" dirty="0">
                          <a:effectLst/>
                          <a:latin typeface="Calibri" panose="020F0502020204030204" pitchFamily="34" charset="0"/>
                        </a:rPr>
                        <a:t>цена (лв. без ДДС)</a:t>
                      </a:r>
                      <a:endParaRPr lang="ru-RU" sz="11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8" marR="8688" marT="8687" marB="0" anchor="ctr"/>
                </a:tc>
              </a:tr>
              <a:tr h="305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8" marR="8688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100" u="none" strike="noStrike" dirty="0" smtClean="0">
                          <a:effectLst/>
                          <a:latin typeface="Calibri" panose="020F0502020204030204" pitchFamily="34" charset="0"/>
                        </a:rPr>
                        <a:t>В</a:t>
                      </a:r>
                      <a:r>
                        <a:rPr lang="en-US" sz="1100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0185 HC</a:t>
                      </a:r>
                      <a:endParaRPr lang="en-US" sz="11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8" marR="8688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100" u="none" strike="noStrike" dirty="0" smtClean="0">
                          <a:effectLst/>
                          <a:latin typeface="Calibri" panose="020F0502020204030204" pitchFamily="34" charset="0"/>
                        </a:rPr>
                        <a:t>Киа</a:t>
                      </a:r>
                      <a:endParaRPr lang="bg-BG" sz="11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8" marR="8688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1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Прежио</a:t>
                      </a:r>
                      <a:endParaRPr lang="bg-BG" sz="11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8" marR="8688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100" u="none" strike="noStrike" dirty="0" smtClean="0">
                          <a:effectLst/>
                          <a:latin typeface="Calibri" panose="020F0502020204030204" pitchFamily="34" charset="0"/>
                        </a:rPr>
                        <a:t>микробус</a:t>
                      </a:r>
                      <a:endParaRPr lang="bg-BG" sz="11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8" marR="8688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100" u="none" strike="noStrike" dirty="0" smtClean="0">
                          <a:effectLst/>
                          <a:latin typeface="Calibri" panose="020F0502020204030204" pitchFamily="34" charset="0"/>
                        </a:rPr>
                        <a:t>2004</a:t>
                      </a:r>
                      <a:endParaRPr lang="en-US" sz="11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8" marR="8688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100" u="none" strike="noStrike" dirty="0">
                          <a:effectLst/>
                          <a:latin typeface="Calibri" panose="020F0502020204030204" pitchFamily="34" charset="0"/>
                        </a:rPr>
                        <a:t>Варна</a:t>
                      </a:r>
                      <a:endParaRPr lang="bg-BG" sz="11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8" marR="8688" marT="8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2 470 лв.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 txBox="1">
            <a:spLocks noGrp="1"/>
          </p:cNvSpPr>
          <p:nvPr/>
        </p:nvSpPr>
        <p:spPr bwMode="auto">
          <a:xfrm>
            <a:off x="8667750" y="6553200"/>
            <a:ext cx="577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lnSpc>
                <a:spcPts val="900"/>
              </a:lnSpc>
              <a:spcBef>
                <a:spcPct val="0"/>
              </a:spcBef>
              <a:buFontTx/>
              <a:buNone/>
            </a:pPr>
            <a:r>
              <a:rPr lang="de-DE" altLang="en-US" sz="700">
                <a:latin typeface="Polo" pitchFamily="2" charset="0"/>
              </a:rPr>
              <a:t>Seite </a:t>
            </a:r>
            <a:fld id="{B240CEB7-13DA-4070-B0C9-3D0351B4AC74}" type="slidenum">
              <a:rPr lang="de-DE" altLang="en-US" sz="700">
                <a:latin typeface="Polo" pitchFamily="2" charset="0"/>
              </a:rPr>
              <a:pPr algn="r">
                <a:lnSpc>
                  <a:spcPts val="900"/>
                </a:lnSpc>
                <a:spcBef>
                  <a:spcPct val="0"/>
                </a:spcBef>
                <a:buFontTx/>
                <a:buNone/>
              </a:pPr>
              <a:t>3</a:t>
            </a:fld>
            <a:endParaRPr lang="de-DE" altLang="en-US" sz="700">
              <a:latin typeface="Polo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273997900"/>
              </p:ext>
            </p:extLst>
          </p:nvPr>
        </p:nvGraphicFramePr>
        <p:xfrm>
          <a:off x="449530" y="757238"/>
          <a:ext cx="8701620" cy="687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348660739"/>
              </p:ext>
            </p:extLst>
          </p:nvPr>
        </p:nvGraphicFramePr>
        <p:xfrm>
          <a:off x="5760000" y="1800000"/>
          <a:ext cx="3478212" cy="37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125" name="Rectangle 5"/>
          <p:cNvSpPr>
            <a:spLocks noChangeArrowheads="1"/>
          </p:cNvSpPr>
          <p:nvPr/>
        </p:nvSpPr>
        <p:spPr bwMode="gray">
          <a:xfrm>
            <a:off x="7185025" y="5108575"/>
            <a:ext cx="23907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bg-BG" altLang="en-US" sz="2000">
                <a:latin typeface="Polo" pitchFamily="2" charset="0"/>
              </a:rPr>
              <a:t> </a:t>
            </a:r>
          </a:p>
        </p:txBody>
      </p:sp>
      <p:pic>
        <p:nvPicPr>
          <p:cNvPr id="4" name="Picture 2" descr="G:\TEAM\251\Fleet\Техническо състояние\TS 2019\Снимки общи за всички РОЦ-ве 04 м. и 09м.2019 г\snimki Енерго-Про ЕАД (EPR)\B 0185 HC\B 0185 HC\P1060377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40" y="1736020"/>
            <a:ext cx="2640119" cy="19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G:\TEAM\251\Fleet\Техническо състояние\TS 2019\Снимки общи за всички РОЦ-ве 04 м. и 09м.2019 г\snimki Енерго-Про ЕАД (EPR)\B 0185 HC\B 0185 HC\P1060378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420" y="1749740"/>
            <a:ext cx="2640119" cy="19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G:\TEAM\251\Fleet\Техническо състояние\TS 2019\Снимки общи за всички РОЦ-ве 04 м. и 09м.2019 г\snimki Енерго-Про ЕАД (EPR)\B 0185 HC\B 0185 HC\P1060379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39" y="3781765"/>
            <a:ext cx="2640119" cy="19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G:\TEAM\251\Fleet\Техническо състояние\TS 2019\Снимки общи за всички РОЦ-ве 04 м. и 09м.2019 г\snimki Енерго-Про ЕАД (EPR)\B 0185 HC\B 0185 HC\P1060382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420" y="3781765"/>
            <a:ext cx="2640119" cy="19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4.0"/>
  <p:tag name="BASIS" val="EONVorlage"/>
  <p:tag name="BU" val="EON_Bulgaria_W"/>
</p:tagLst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7139</TotalTime>
  <Words>112</Words>
  <Application>Microsoft Office PowerPoint</Application>
  <PresentationFormat>Хартия A4 (210x297 мм)</PresentationFormat>
  <Paragraphs>35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3</vt:i4>
      </vt:variant>
    </vt:vector>
  </HeadingPairs>
  <TitlesOfParts>
    <vt:vector size="4" baseType="lpstr">
      <vt:lpstr>Office тема</vt:lpstr>
      <vt:lpstr>Презентация на PowerPoint</vt:lpstr>
      <vt:lpstr>Презентация на PowerPoint</vt:lpstr>
      <vt:lpstr>Презентация на PowerPoint</vt:lpstr>
    </vt:vector>
  </TitlesOfParts>
  <Company>E.ON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E.ON PowerPoint</dc:title>
  <dc:subject>Търг с явно нддаване 2008г.</dc:subject>
  <dc:creator>Ивелина Калева</dc:creator>
  <cp:lastModifiedBy>E14783</cp:lastModifiedBy>
  <cp:revision>535</cp:revision>
  <cp:lastPrinted>2019-12-06T09:56:31Z</cp:lastPrinted>
  <dcterms:created xsi:type="dcterms:W3CDTF">2003-11-10T20:08:37Z</dcterms:created>
  <dcterms:modified xsi:type="dcterms:W3CDTF">2020-07-23T10:54:46Z</dcterms:modified>
</cp:coreProperties>
</file>